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261" r:id="rId6"/>
    <p:sldId id="272" r:id="rId7"/>
    <p:sldId id="300" r:id="rId8"/>
    <p:sldId id="299" r:id="rId9"/>
    <p:sldId id="290" r:id="rId10"/>
    <p:sldId id="259" r:id="rId11"/>
    <p:sldId id="291" r:id="rId12"/>
    <p:sldId id="260" r:id="rId13"/>
    <p:sldId id="292" r:id="rId14"/>
    <p:sldId id="279" r:id="rId15"/>
    <p:sldId id="281" r:id="rId16"/>
    <p:sldId id="282" r:id="rId17"/>
    <p:sldId id="284" r:id="rId18"/>
    <p:sldId id="269" r:id="rId19"/>
    <p:sldId id="264" r:id="rId20"/>
    <p:sldId id="276" r:id="rId21"/>
    <p:sldId id="288" r:id="rId22"/>
    <p:sldId id="301" r:id="rId23"/>
    <p:sldId id="293" r:id="rId24"/>
    <p:sldId id="262" r:id="rId25"/>
    <p:sldId id="263" r:id="rId26"/>
    <p:sldId id="297" r:id="rId27"/>
    <p:sldId id="286" r:id="rId28"/>
    <p:sldId id="267" r:id="rId29"/>
    <p:sldId id="268" r:id="rId30"/>
    <p:sldId id="287" r:id="rId31"/>
    <p:sldId id="270" r:id="rId32"/>
    <p:sldId id="273" r:id="rId33"/>
    <p:sldId id="277" r:id="rId34"/>
    <p:sldId id="298" r:id="rId35"/>
    <p:sldId id="294" r:id="rId36"/>
    <p:sldId id="266" r:id="rId37"/>
    <p:sldId id="295" r:id="rId38"/>
    <p:sldId id="274" r:id="rId39"/>
    <p:sldId id="296" r:id="rId40"/>
    <p:sldId id="278" r:id="rId41"/>
    <p:sldId id="275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55082-790F-6E28-8E17-53EA61017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B63438-34C6-B8F2-F57C-FD261E905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E5A18F-04C5-819B-0C44-0B48073DD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FA7D7F-169E-EAAF-F70F-739A71A8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1F64C-7F37-26D3-C920-615F9082D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89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1CE97-D864-D886-F3DB-A8348381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04FC5D-55A0-C1CA-0701-1D4142FD7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7CEC43-90B1-21EE-B071-67C528208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0A215E-B52B-6FCB-C90B-BA00455C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61AB8D-8E08-90E4-474E-BEE243E6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6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8EFD9F-C236-AAC2-B143-16F2C8E9E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6DEB8D-315E-087E-8C13-0BDE91AC1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D4F468-C826-D77F-59E8-AFF0E9DC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A956DE-4219-9D69-756A-BE592977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54767D-8366-6F31-E75A-D4D3163C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7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D80FB-6A07-79D8-C817-037F29F0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387E1-DEB5-752F-CE23-67324D0E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1D4347-4EC2-82F7-E81F-759CBF61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E7F600-C058-19A4-65D8-D092C6D2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C5C0F7-B2C2-55FE-5F92-1B45CA98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08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3F30E-BE77-F860-17F9-65ADFF49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3E8378-1D2E-14FC-26A4-425A55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3E1482-BF63-01B6-0585-C8014A85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607FF0-6769-4D4C-4056-C1B60F365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51A108-3237-134C-6A0E-75BB8502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10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5BA2AC-A9A1-8816-F9DB-FBB6E52D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016919-5DCE-FBB3-0BA0-C319B2E2B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A5971A-C440-4623-7974-58521CFAB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4DF624-6CE5-A8BE-2F4E-218A699B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452B22-8F27-E928-D4B1-D4AA0428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D96FA7-FACC-E878-BEF6-AEEDF0DE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825919-8620-5E2B-B310-7F5D5558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2C2977-5877-4D55-6AF7-124709D7E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FB8BDC-FD42-7655-E1DE-A1361897D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46EC287-5944-E683-0069-FEA470131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CDCDFB-875B-5813-BF61-CA6838C5F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77951-E8B7-2959-248C-01559958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C67105E-449B-3D86-8A36-709F7622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5D544CF-9DB4-B20D-66C5-14A474BE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90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C7145-C167-0BC6-E10B-05D28A5B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D37B58-6D9E-F0A3-8ADC-50D1BE34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E1CF61-9043-68E2-9423-D83D39112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D16D34-4DF2-E2D7-C599-8408D0D0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31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33B7E6-A459-6FB4-2908-F75C6D46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D4060AA-13F6-E925-4EC6-030907C9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C037B0-D847-9EBE-7F55-E13035AC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83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FEDD9-1114-5EB6-A3EA-B25E32C5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1DFF45-505B-D93A-3612-E01CAAAFC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B37C86-F0AD-11EC-192D-A7E34DC13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A9DE5F-71AB-956E-E9B6-BAB2525FB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2A04AF-09C3-548A-04EC-CD4C8A48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2C6969-6806-052B-7F7F-09C211F4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10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796B2-84EE-08B3-C7C3-1FB424F6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E7FFA3-32CA-228F-6EA2-9FC878CBA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953545-8510-445D-35AE-3E3ED71FA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CFAE81-7D3D-F8AB-8BFA-5D4D4276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76F35D-2B63-9D86-26EE-B7AA84E5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7F06A5-BA58-B276-F33C-436B09A4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46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A8B03-3346-789B-0031-F0A889057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70386D-1F31-F7EC-656F-2F18A9094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0DE73-0775-7B29-1FB7-9705D2D0F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FEBE7-C303-44A6-B9C0-E3E46A4AD2F9}" type="datetimeFigureOut">
              <a:rPr lang="ru-RU" smtClean="0"/>
              <a:t>07.12.2022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00F32D-220C-4F64-5BBC-3FF5C5237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EF533E-B98B-3C49-56D3-1ECEE579D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E7B2-839F-4AB1-9EC3-053BFCDA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7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51D1D1-59D0-FE4B-1DAA-5A8EB17A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3" y="-14204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F0D42-F004-97E3-7706-818AEC81D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88788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Исследование моделей машинного обучения для ассоциации космических объектов из различных спектральных диапазонов.</a:t>
            </a:r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93E7BE2-0304-9877-E5F0-D344DD3FC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602038"/>
            <a:ext cx="4572000" cy="2212836"/>
          </a:xfrm>
        </p:spPr>
        <p:txBody>
          <a:bodyPr>
            <a:normAutofit fontScale="92500"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Тэаро К.А.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ru-RU" dirty="0">
                <a:solidFill>
                  <a:schemeClr val="bg1"/>
                </a:solidFill>
              </a:rPr>
              <a:t> группа 320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Научные руководители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ru-RU" b="0" i="0" dirty="0">
                <a:solidFill>
                  <a:schemeClr val="bg1"/>
                </a:solidFill>
                <a:effectLst/>
              </a:rPr>
              <a:t>Кандидат физико-математических наук </a:t>
            </a:r>
            <a:r>
              <a:rPr lang="ru-RU" dirty="0">
                <a:solidFill>
                  <a:schemeClr val="bg1"/>
                </a:solidFill>
              </a:rPr>
              <a:t>Мещеряков А.В.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Герасимов С.В.</a:t>
            </a:r>
          </a:p>
          <a:p>
            <a:pPr algn="r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916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B36F054-8A52-3D98-AC5A-636C94CF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45B18-76FC-3900-2422-D68E6007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50927-6EEE-5401-C506-87B477570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Данный алгоритм может использоваться для дальнейшей классификации астрономических объектов.</a:t>
            </a:r>
          </a:p>
          <a:p>
            <a:r>
              <a:rPr lang="ru-RU" dirty="0">
                <a:solidFill>
                  <a:schemeClr val="bg1"/>
                </a:solidFill>
              </a:rPr>
              <a:t>Алгоритм </a:t>
            </a:r>
            <a:r>
              <a:rPr lang="en-US" dirty="0">
                <a:solidFill>
                  <a:schemeClr val="bg1"/>
                </a:solidFill>
              </a:rPr>
              <a:t>NWAY</a:t>
            </a:r>
            <a:r>
              <a:rPr lang="ru-RU" dirty="0">
                <a:solidFill>
                  <a:schemeClr val="bg1"/>
                </a:solidFill>
              </a:rPr>
              <a:t>, решающий эту задачу, пользуется спросом (примерно 20 цитирований в год)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A5815C-CDAE-5DCE-D293-97CA8BF22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838" y="5279269"/>
            <a:ext cx="8822324" cy="79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2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855F9B-FEB5-9789-7C25-DDC70F81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323" y="0"/>
            <a:ext cx="1223332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FFFB8F-711C-7737-CBA4-F126A130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36" y="4297933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20887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4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Исследовать и разработать алгоритмы машинного обучения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задачи сопоставления больших данных обзоров неба и поиска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уникальных обьектов(</a:t>
            </a:r>
            <a:r>
              <a:rPr lang="en-US" dirty="0">
                <a:solidFill>
                  <a:schemeClr val="bg1"/>
                </a:solidFill>
              </a:rPr>
              <a:t>HMXB</a:t>
            </a:r>
            <a:r>
              <a:rPr lang="ru-RU" dirty="0">
                <a:solidFill>
                  <a:schemeClr val="bg1"/>
                </a:solidFill>
              </a:rPr>
              <a:t>) в Млечном Пути.</a:t>
            </a:r>
          </a:p>
          <a:p>
            <a:r>
              <a:rPr lang="ru-RU" dirty="0">
                <a:solidFill>
                  <a:schemeClr val="bg1"/>
                </a:solidFill>
              </a:rPr>
              <a:t>Изучить и проанализировать метод </a:t>
            </a:r>
            <a:r>
              <a:rPr lang="en-US" dirty="0">
                <a:solidFill>
                  <a:schemeClr val="bg1"/>
                </a:solidFill>
              </a:rPr>
              <a:t>NWAY </a:t>
            </a:r>
            <a:r>
              <a:rPr lang="ru-RU" dirty="0">
                <a:solidFill>
                  <a:schemeClr val="bg1"/>
                </a:solidFill>
              </a:rPr>
              <a:t>на работоспособность.</a:t>
            </a:r>
          </a:p>
          <a:p>
            <a:r>
              <a:rPr lang="ru-RU" dirty="0">
                <a:solidFill>
                  <a:schemeClr val="bg1"/>
                </a:solidFill>
              </a:rPr>
              <a:t>Научиться обрабатывать и подготавливать каталоги данных.</a:t>
            </a:r>
          </a:p>
          <a:p>
            <a:r>
              <a:rPr lang="ru-RU" dirty="0">
                <a:solidFill>
                  <a:schemeClr val="bg1"/>
                </a:solidFill>
              </a:rPr>
              <a:t>Построение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242661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5A350D-31C6-4A55-78D0-8C078419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существующих методов </a:t>
            </a:r>
            <a:r>
              <a:rPr lang="en-US" dirty="0">
                <a:solidFill>
                  <a:schemeClr val="bg1"/>
                </a:solidFill>
              </a:rPr>
              <a:t>–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NWAY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Примерный план алгоритма.</a:t>
            </a:r>
          </a:p>
          <a:p>
            <a:r>
              <a:rPr lang="ru-RU" dirty="0">
                <a:solidFill>
                  <a:schemeClr val="bg1"/>
                </a:solidFill>
              </a:rPr>
              <a:t>Строят априорное распределение исходя из проекций объектов на космические секторы.</a:t>
            </a:r>
          </a:p>
          <a:p>
            <a:r>
              <a:rPr lang="ru-RU" dirty="0">
                <a:solidFill>
                  <a:schemeClr val="bg1"/>
                </a:solidFill>
              </a:rPr>
              <a:t>Совмещают все объекты в этих секторах</a:t>
            </a:r>
          </a:p>
          <a:p>
            <a:r>
              <a:rPr lang="ru-RU" dirty="0">
                <a:solidFill>
                  <a:schemeClr val="bg1"/>
                </a:solidFill>
              </a:rPr>
              <a:t>Строят апостериорное распределение на основе дистанции между объектами</a:t>
            </a:r>
          </a:p>
          <a:p>
            <a:r>
              <a:rPr lang="ru-RU" dirty="0">
                <a:solidFill>
                  <a:schemeClr val="bg1"/>
                </a:solidFill>
              </a:rPr>
              <a:t>Дополняют вероятность исходя из значения магнитуды.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Выдает возможные пары обьектов, с вероятностями </a:t>
            </a:r>
            <a:r>
              <a:rPr lang="en-US" dirty="0">
                <a:solidFill>
                  <a:schemeClr val="bg1"/>
                </a:solidFill>
              </a:rPr>
              <a:t>p_i, </a:t>
            </a:r>
            <a:r>
              <a:rPr lang="en-US" dirty="0" err="1">
                <a:solidFill>
                  <a:schemeClr val="bg1"/>
                </a:solidFill>
              </a:rPr>
              <a:t>p_any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8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данных. Оптический диапазон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74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Характеристика оптических обзоров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</a:rPr>
              <a:t>Высокая точность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</a:rPr>
              <a:t>Огромные каталоги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Будет использоваться каталог </a:t>
            </a:r>
            <a:r>
              <a:rPr lang="en-US" sz="2400" dirty="0">
                <a:solidFill>
                  <a:schemeClr val="bg1"/>
                </a:solidFill>
              </a:rPr>
              <a:t>Pan-STARRS DR2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Был выпущен 2019 году, состоял из 1.6 петабайт данных и стал самым крупным космическим каталогом.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Телескоп расположен на Гавайях,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проект Гавайского университета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AB1764-D43D-7B10-986F-5B3197673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953" y="2219417"/>
            <a:ext cx="46529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F26B89-12A0-6DAD-CD66-ABF8E266AF66}"/>
              </a:ext>
            </a:extLst>
          </p:cNvPr>
          <p:cNvSpPr txBox="1"/>
          <p:nvPr/>
        </p:nvSpPr>
        <p:spPr>
          <a:xfrm>
            <a:off x="7991869" y="5859262"/>
            <a:ext cx="3045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Pan-STARRS1 </a:t>
            </a:r>
            <a:r>
              <a:rPr lang="ru-RU" sz="2400" dirty="0">
                <a:solidFill>
                  <a:schemeClr val="bg1"/>
                </a:solidFill>
              </a:rPr>
              <a:t>телескоп</a:t>
            </a:r>
          </a:p>
        </p:txBody>
      </p:sp>
    </p:spTree>
    <p:extLst>
      <p:ext uri="{BB962C8B-B14F-4D97-AF65-F5344CB8AC3E}">
        <p14:creationId xmlns:p14="http://schemas.microsoft.com/office/powerpoint/2010/main" val="3713714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данных. Рентгеновский диапазон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48" y="1825625"/>
            <a:ext cx="633865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Характеристика рентгеновских обзоров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Невысокая точность, присутствует ошибка локализации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Не все космические объекты излучают рентген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Будут использоваться каталоги </a:t>
            </a:r>
            <a:r>
              <a:rPr lang="en-US" dirty="0">
                <a:solidFill>
                  <a:schemeClr val="bg1"/>
                </a:solidFill>
              </a:rPr>
              <a:t>Chandra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XMM-Newton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Является очень важным рентгеновским телескопом, работающим 1999 года. Принадлежит </a:t>
            </a:r>
            <a:r>
              <a:rPr lang="en-US" dirty="0">
                <a:solidFill>
                  <a:schemeClr val="bg1"/>
                </a:solidFill>
              </a:rPr>
              <a:t>NASA</a:t>
            </a:r>
          </a:p>
          <a:p>
            <a:r>
              <a:rPr lang="ru-RU" dirty="0">
                <a:solidFill>
                  <a:schemeClr val="bg1"/>
                </a:solidFill>
              </a:rPr>
              <a:t>Сканирует узкий участок космоса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26B89-12A0-6DAD-CD66-ABF8E266AF66}"/>
              </a:ext>
            </a:extLst>
          </p:cNvPr>
          <p:cNvSpPr txBox="1"/>
          <p:nvPr/>
        </p:nvSpPr>
        <p:spPr>
          <a:xfrm>
            <a:off x="8030857" y="5321014"/>
            <a:ext cx="247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Телескоп </a:t>
            </a:r>
            <a:r>
              <a:rPr lang="en-US" sz="2400" dirty="0">
                <a:solidFill>
                  <a:schemeClr val="bg1"/>
                </a:solidFill>
              </a:rPr>
              <a:t>Chandra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EFAA88-8960-A14E-2F05-6393A378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839" y="1601266"/>
            <a:ext cx="5012061" cy="332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8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данных. Рентгеновский диапазон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48" y="1825625"/>
            <a:ext cx="63386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XMM-Newton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Также был запущен в 1999, но ЕКА (Европейское космическое агентство)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Изначально срок службы планировался 2 года, но он неоднократно продлевался.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Каталог </a:t>
            </a:r>
            <a:r>
              <a:rPr lang="en-US" dirty="0">
                <a:solidFill>
                  <a:schemeClr val="bg1"/>
                </a:solidFill>
              </a:rPr>
              <a:t>4XMM dr12 </a:t>
            </a:r>
            <a:r>
              <a:rPr lang="ru-RU" dirty="0">
                <a:solidFill>
                  <a:schemeClr val="bg1"/>
                </a:solidFill>
              </a:rPr>
              <a:t>был выпущен 4 месяца назад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26B89-12A0-6DAD-CD66-ABF8E266AF66}"/>
              </a:ext>
            </a:extLst>
          </p:cNvPr>
          <p:cNvSpPr txBox="1"/>
          <p:nvPr/>
        </p:nvSpPr>
        <p:spPr>
          <a:xfrm>
            <a:off x="8030857" y="5321014"/>
            <a:ext cx="3202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Телескоп </a:t>
            </a:r>
            <a:r>
              <a:rPr lang="en-US" sz="2400" dirty="0">
                <a:solidFill>
                  <a:schemeClr val="bg1"/>
                </a:solidFill>
              </a:rPr>
              <a:t>XMM-Newton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462339-83CA-24ED-EB69-02A236E1E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424" y="1972887"/>
            <a:ext cx="4918887" cy="27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40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2CF32-16CF-7DF3-A5E6-3EEEAB5C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E166F-D992-A9C6-4257-6105CE3E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данных. Каталоги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6BEF299C-290B-5EEF-CE83-6A425D062C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425906"/>
              </p:ext>
            </p:extLst>
          </p:nvPr>
        </p:nvGraphicFramePr>
        <p:xfrm>
          <a:off x="838200" y="1825625"/>
          <a:ext cx="10515600" cy="414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9774">
                  <a:extLst>
                    <a:ext uri="{9D8B030D-6E8A-4147-A177-3AD203B41FA5}">
                      <a16:colId xmlns:a16="http://schemas.microsoft.com/office/drawing/2014/main" val="1074731838"/>
                    </a:ext>
                  </a:extLst>
                </a:gridCol>
                <a:gridCol w="2533337">
                  <a:extLst>
                    <a:ext uri="{9D8B030D-6E8A-4147-A177-3AD203B41FA5}">
                      <a16:colId xmlns:a16="http://schemas.microsoft.com/office/drawing/2014/main" val="965561775"/>
                    </a:ext>
                  </a:extLst>
                </a:gridCol>
                <a:gridCol w="2473378">
                  <a:extLst>
                    <a:ext uri="{9D8B030D-6E8A-4147-A177-3AD203B41FA5}">
                      <a16:colId xmlns:a16="http://schemas.microsoft.com/office/drawing/2014/main" val="2448749664"/>
                    </a:ext>
                  </a:extLst>
                </a:gridCol>
                <a:gridCol w="3259111">
                  <a:extLst>
                    <a:ext uri="{9D8B030D-6E8A-4147-A177-3AD203B41FA5}">
                      <a16:colId xmlns:a16="http://schemas.microsoft.com/office/drawing/2014/main" val="792470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Название каталога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Спектральный диапазон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Размер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Характеристика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7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Pan-STARRS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Оптический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Более 10 млрд объектов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Самый крупный оптический обзор небесной поверхности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62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Chandra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Рентгеновский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317 167 объектов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Обзор характеризуется высокой точностью локализации рентгеновских объектов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8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4XMM_DR12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Рентгеновский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939270 объектов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Обзор меньшей точностью, чем </a:t>
                      </a:r>
                      <a:r>
                        <a:rPr lang="en-US" dirty="0"/>
                        <a:t>Chandra</a:t>
                      </a:r>
                      <a:r>
                        <a:rPr lang="ru-RU" dirty="0"/>
                        <a:t>,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но с большим количеством объектов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и характеристик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878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939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951A777-600F-F1E3-4CDA-A11C3D9C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87D54-A2EE-4E41-2220-FFE7693D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методов. Кросс-энтропия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DABCDE-558B-9347-27A1-FC9EBD7325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Loss</a:t>
                </a:r>
                <a:r>
                  <a:rPr lang="ru-RU" dirty="0">
                    <a:solidFill>
                      <a:schemeClr val="bg1"/>
                    </a:solidFill>
                  </a:rPr>
                  <a:t>-функция для задачи классификации – </a:t>
                </a:r>
                <a:r>
                  <a:rPr lang="en-US" dirty="0">
                    <a:solidFill>
                      <a:schemeClr val="bg1"/>
                    </a:solidFill>
                  </a:rPr>
                  <a:t>Cross Entropy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Выводится из функции правдоподобия из мат. статистики и теории информации.</a:t>
                </a: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Используется для определения расстояния между двумя распределениями вероятности.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DABCDE-558B-9347-27A1-FC9EBD7325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 r="-348" b="-36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12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FAB5112-A183-74E9-A4F5-4D7CA6015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7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0AE2F-84AC-27CA-E812-A932B51F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 доклада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B69D5-C918-B2AC-A8D5-5CF29BE34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Введение</a:t>
            </a:r>
          </a:p>
          <a:p>
            <a:r>
              <a:rPr lang="ru-RU" dirty="0">
                <a:solidFill>
                  <a:schemeClr val="bg1"/>
                </a:solidFill>
              </a:rPr>
              <a:t>Актуальность</a:t>
            </a:r>
          </a:p>
          <a:p>
            <a:r>
              <a:rPr lang="ru-RU" dirty="0">
                <a:solidFill>
                  <a:schemeClr val="bg1"/>
                </a:solidFill>
              </a:rPr>
              <a:t>Постановка задачи</a:t>
            </a:r>
          </a:p>
          <a:p>
            <a:r>
              <a:rPr lang="ru-RU" dirty="0">
                <a:solidFill>
                  <a:schemeClr val="bg1"/>
                </a:solidFill>
              </a:rPr>
              <a:t>Обзор</a:t>
            </a:r>
          </a:p>
          <a:p>
            <a:r>
              <a:rPr lang="ru-RU" dirty="0">
                <a:solidFill>
                  <a:schemeClr val="bg1"/>
                </a:solidFill>
              </a:rPr>
              <a:t>Результаты</a:t>
            </a:r>
          </a:p>
          <a:p>
            <a:r>
              <a:rPr lang="ru-RU" dirty="0">
                <a:solidFill>
                  <a:schemeClr val="bg1"/>
                </a:solidFill>
              </a:rPr>
              <a:t>Планы на будущее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Литература</a:t>
            </a:r>
          </a:p>
        </p:txBody>
      </p:sp>
    </p:spTree>
    <p:extLst>
      <p:ext uri="{BB962C8B-B14F-4D97-AF65-F5344CB8AC3E}">
        <p14:creationId xmlns:p14="http://schemas.microsoft.com/office/powerpoint/2010/main" val="3605986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0BEB783-B820-AFCE-57CF-2AEF38C4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53A0C-2A60-8D63-F758-F067D527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Обзор методов. Градиентный бустинг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A9BFF6-E91D-E20B-9F3A-4146240BF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Ансамблевый алгоритм </a:t>
                </a:r>
                <a:r>
                  <a:rPr lang="en-US" dirty="0">
                    <a:solidFill>
                      <a:schemeClr val="bg1"/>
                    </a:solidFill>
                  </a:rPr>
                  <a:t>ML</a:t>
                </a:r>
                <a:r>
                  <a:rPr lang="ru-RU" dirty="0">
                    <a:solidFill>
                      <a:schemeClr val="bg1"/>
                    </a:solidFill>
                  </a:rPr>
                  <a:t>, исполняющий усиление слабых моделей.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Последовательно применяет несколько базовых моделей, каждая из которых старается уменьшить ошибку прошлой модели. Базовой моделью, как правило, является дерево решений (</a:t>
                </a:r>
                <a:r>
                  <a:rPr lang="en-US" b="1" i="0" dirty="0">
                    <a:solidFill>
                      <a:schemeClr val="bg1"/>
                    </a:solidFill>
                    <a:effectLst/>
                    <a:latin typeface="YS Text"/>
                  </a:rPr>
                  <a:t>Gradient Boosting on Decision Trees</a:t>
                </a:r>
                <a:r>
                  <a:rPr lang="en-US" b="0" i="0" dirty="0">
                    <a:solidFill>
                      <a:schemeClr val="bg1"/>
                    </a:solidFill>
                    <a:effectLst/>
                    <a:latin typeface="YS Text"/>
                  </a:rPr>
                  <a:t>, </a:t>
                </a:r>
                <a:r>
                  <a:rPr lang="en-US" b="1" i="0" dirty="0">
                    <a:solidFill>
                      <a:schemeClr val="bg1"/>
                    </a:solidFill>
                    <a:effectLst/>
                    <a:latin typeface="YS Text"/>
                  </a:rPr>
                  <a:t>GBDT</a:t>
                </a:r>
                <a:r>
                  <a:rPr lang="ru-RU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bg1"/>
                    </a:solidFill>
                  </a:rPr>
                  <a:t>			</a:t>
                </a:r>
                <a:r>
                  <a:rPr lang="en-US" sz="3200" dirty="0">
                    <a:solidFill>
                      <a:schemeClr val="bg1"/>
                    </a:solidFill>
                  </a:rPr>
                  <a:t>    </a:t>
                </a:r>
                <a:endParaRPr lang="ru-RU" sz="3200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r>
                  <a:rPr lang="ru-RU" sz="3200" dirty="0">
                    <a:solidFill>
                      <a:schemeClr val="bg1"/>
                    </a:solidFill>
                  </a:rPr>
                  <a:t>			</a:t>
                </a:r>
                <a:r>
                  <a:rPr lang="en-US" sz="3200" dirty="0">
                    <a:solidFill>
                      <a:schemeClr val="bg1"/>
                    </a:solidFill>
                  </a:rPr>
                  <a:t>a(x)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(x)+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(x)+…+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(x)</a:t>
                </a:r>
                <a:endParaRPr lang="ru-RU" sz="32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A9BFF6-E91D-E20B-9F3A-4146240BF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 r="-15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37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0BEB783-B820-AFCE-57CF-2AEF38C4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53A0C-2A60-8D63-F758-F067D527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Градиентный бустинг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9BFF6-E91D-E20B-9F3A-4146240B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370"/>
            <a:ext cx="7409154" cy="48415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Алгоритм состоит из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ru-RU" dirty="0">
                <a:solidFill>
                  <a:schemeClr val="bg1"/>
                </a:solidFill>
              </a:rPr>
              <a:t> шагов. Рассмотрим что происходит на каждом шаге для задачи восстановления функции </a:t>
            </a:r>
            <a:r>
              <a:rPr lang="ru-RU">
                <a:solidFill>
                  <a:schemeClr val="bg1"/>
                </a:solidFill>
              </a:rPr>
              <a:t>в частности.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Из изначальных данных вычитаются предсказанные значения суммой прошлых базовых моделей. </a:t>
            </a:r>
          </a:p>
          <a:p>
            <a:r>
              <a:rPr lang="ru-RU" dirty="0">
                <a:solidFill>
                  <a:schemeClr val="bg1"/>
                </a:solidFill>
              </a:rPr>
              <a:t>Строится новая базовая модель по полученным в прошлом пункте данным, минимизирующая функцию ошибки.</a:t>
            </a:r>
          </a:p>
          <a:p>
            <a:r>
              <a:rPr lang="ru-RU" dirty="0">
                <a:solidFill>
                  <a:schemeClr val="bg1"/>
                </a:solidFill>
              </a:rPr>
              <a:t>Получившаяся новая модель суммируется к итоговой.</a:t>
            </a:r>
          </a:p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</a:rPr>
              <a:t>На каждом шаге функция ошибки итоговой модели уменьшается 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A1ED2F-4C42-0017-CF02-FE29A8D3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354" y="1482571"/>
            <a:ext cx="3677401" cy="43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53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FE1C0B-3BB4-CC6C-3993-936AB67C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6C263-0F1C-C569-8964-97CF8FF7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514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FD7098-D833-BEDD-B1BB-44A74010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178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32048-2482-2592-3D8E-4E3D6638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4" y="4466609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Что было сделано</a:t>
            </a:r>
          </a:p>
        </p:txBody>
      </p:sp>
    </p:spTree>
    <p:extLst>
      <p:ext uri="{BB962C8B-B14F-4D97-AF65-F5344CB8AC3E}">
        <p14:creationId xmlns:p14="http://schemas.microsoft.com/office/powerpoint/2010/main" val="2706369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546C890-7223-FEF7-3C55-38F6AB58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1BD1C-0CC1-215B-8F50-E0CD9CA3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Анализ метода </a:t>
            </a:r>
            <a:r>
              <a:rPr lang="en-US" dirty="0">
                <a:solidFill>
                  <a:schemeClr val="bg1"/>
                </a:solidFill>
              </a:rPr>
              <a:t>NWAY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0E1F2F-1CD9-C293-4365-DDCAFEF9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Характеристики алгоритма:</a:t>
            </a:r>
          </a:p>
          <a:p>
            <a:r>
              <a:rPr lang="ru-RU" dirty="0">
                <a:solidFill>
                  <a:schemeClr val="bg1"/>
                </a:solidFill>
              </a:rPr>
              <a:t>для решения задачи использует методы, основанные на физике.</a:t>
            </a:r>
          </a:p>
          <a:p>
            <a:r>
              <a:rPr lang="ru-RU" dirty="0">
                <a:solidFill>
                  <a:schemeClr val="bg1"/>
                </a:solidFill>
              </a:rPr>
              <a:t>использует не больше 4 признаков каждого объект – </a:t>
            </a:r>
            <a:r>
              <a:rPr lang="en-US" dirty="0">
                <a:solidFill>
                  <a:schemeClr val="bg1"/>
                </a:solidFill>
              </a:rPr>
              <a:t>RA, DEC, Flux, Position error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имеет небольшую точность из-за малого количества признаков.</a:t>
            </a:r>
          </a:p>
          <a:p>
            <a:r>
              <a:rPr lang="ru-RU" dirty="0">
                <a:solidFill>
                  <a:schemeClr val="bg1"/>
                </a:solidFill>
              </a:rPr>
              <a:t>Неприменим для достаточно больших каталогов из-за огромной длительности работы на них.</a:t>
            </a:r>
          </a:p>
        </p:txBody>
      </p:sp>
    </p:spTree>
    <p:extLst>
      <p:ext uri="{BB962C8B-B14F-4D97-AF65-F5344CB8AC3E}">
        <p14:creationId xmlns:p14="http://schemas.microsoft.com/office/powerpoint/2010/main" val="1382734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603D8-A903-37E9-48E6-6CA717A5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CA206-0FC6-C61E-4D6F-76BB23A6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5539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Графики </a:t>
            </a:r>
            <a:r>
              <a:rPr lang="en-US" dirty="0">
                <a:solidFill>
                  <a:schemeClr val="bg1"/>
                </a:solidFill>
              </a:rPr>
              <a:t>NWAY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184D7-1CBA-5229-B227-660F2E8016E0}"/>
              </a:ext>
            </a:extLst>
          </p:cNvPr>
          <p:cNvSpPr txBox="1"/>
          <p:nvPr/>
        </p:nvSpPr>
        <p:spPr>
          <a:xfrm>
            <a:off x="3088832" y="5167312"/>
            <a:ext cx="560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Время работы от количества каталогов</a:t>
            </a:r>
          </a:p>
        </p:txBody>
      </p:sp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8726AB78-BA88-8AC9-BAB5-52F84FB37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476727"/>
              </p:ext>
            </p:extLst>
          </p:nvPr>
        </p:nvGraphicFramePr>
        <p:xfrm>
          <a:off x="2045100" y="5648487"/>
          <a:ext cx="8101800" cy="741680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2025450">
                  <a:extLst>
                    <a:ext uri="{9D8B030D-6E8A-4147-A177-3AD203B41FA5}">
                      <a16:colId xmlns:a16="http://schemas.microsoft.com/office/drawing/2014/main" val="2376828930"/>
                    </a:ext>
                  </a:extLst>
                </a:gridCol>
                <a:gridCol w="2025450">
                  <a:extLst>
                    <a:ext uri="{9D8B030D-6E8A-4147-A177-3AD203B41FA5}">
                      <a16:colId xmlns:a16="http://schemas.microsoft.com/office/drawing/2014/main" val="2522594933"/>
                    </a:ext>
                  </a:extLst>
                </a:gridCol>
                <a:gridCol w="2025450">
                  <a:extLst>
                    <a:ext uri="{9D8B030D-6E8A-4147-A177-3AD203B41FA5}">
                      <a16:colId xmlns:a16="http://schemas.microsoft.com/office/drawing/2014/main" val="3323433661"/>
                    </a:ext>
                  </a:extLst>
                </a:gridCol>
                <a:gridCol w="2025450">
                  <a:extLst>
                    <a:ext uri="{9D8B030D-6E8A-4147-A177-3AD203B41FA5}">
                      <a16:colId xmlns:a16="http://schemas.microsoft.com/office/drawing/2014/main" val="2645945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799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Время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81730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5A36D0-A44B-1FF0-8F57-90F13776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44" y="1690688"/>
            <a:ext cx="4752975" cy="3305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A8C175-0C16-F07E-D0D1-89803B48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44" y="1690688"/>
            <a:ext cx="4781550" cy="3276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BD118C-BB97-8D78-C81A-8CDFB1D7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683" y="1681163"/>
            <a:ext cx="48196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7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09D3A5-E018-4FA3-B4B5-2FBABC33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NWAY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A924BE-8AD5-E9A7-8DC7-2DE017699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964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18ED2E-027A-3C1D-5F25-334AC001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A130F-1D12-1584-1674-8164075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 решения наиболее простой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65085-B594-9863-F32C-77CC6F1B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495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Нужно сопоставить объекты из двух каталогов</a:t>
            </a:r>
          </a:p>
          <a:p>
            <a:r>
              <a:rPr lang="ru-RU" dirty="0">
                <a:solidFill>
                  <a:schemeClr val="bg1"/>
                </a:solidFill>
              </a:rPr>
              <a:t>Подготовить данных</a:t>
            </a:r>
          </a:p>
          <a:p>
            <a:r>
              <a:rPr lang="ru-RU" dirty="0">
                <a:solidFill>
                  <a:schemeClr val="bg1"/>
                </a:solidFill>
              </a:rPr>
              <a:t>Выбрать базовую модели</a:t>
            </a:r>
          </a:p>
          <a:p>
            <a:r>
              <a:rPr lang="ru-RU" dirty="0">
                <a:solidFill>
                  <a:schemeClr val="bg1"/>
                </a:solidFill>
              </a:rPr>
              <a:t>Найти оптимальные гиперпараметры модели</a:t>
            </a:r>
          </a:p>
          <a:p>
            <a:r>
              <a:rPr lang="ru-RU" dirty="0">
                <a:solidFill>
                  <a:schemeClr val="bg1"/>
                </a:solidFill>
              </a:rPr>
              <a:t>Провести эксперименты с каталогами и оценить получившиеся результаты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Задача будет решаться для каталогов оптического и рентгеновского диапазонов. Будем совмещать </a:t>
            </a:r>
            <a:r>
              <a:rPr lang="en-US" dirty="0">
                <a:solidFill>
                  <a:schemeClr val="bg1"/>
                </a:solidFill>
              </a:rPr>
              <a:t>Pan-STARRS </a:t>
            </a:r>
            <a:r>
              <a:rPr lang="ru-RU" dirty="0">
                <a:solidFill>
                  <a:schemeClr val="bg1"/>
                </a:solidFill>
              </a:rPr>
              <a:t>с</a:t>
            </a:r>
            <a:r>
              <a:rPr lang="en-US" dirty="0">
                <a:solidFill>
                  <a:schemeClr val="bg1"/>
                </a:solidFill>
              </a:rPr>
              <a:t> 4XMM, </a:t>
            </a:r>
            <a:r>
              <a:rPr lang="ru-RU" dirty="0">
                <a:solidFill>
                  <a:schemeClr val="bg1"/>
                </a:solidFill>
              </a:rPr>
              <a:t>каталог </a:t>
            </a:r>
            <a:r>
              <a:rPr lang="en-US" dirty="0">
                <a:solidFill>
                  <a:schemeClr val="bg1"/>
                </a:solidFill>
              </a:rPr>
              <a:t>Chandra </a:t>
            </a:r>
            <a:r>
              <a:rPr lang="ru-RU" dirty="0">
                <a:solidFill>
                  <a:schemeClr val="bg1"/>
                </a:solidFill>
              </a:rPr>
              <a:t>будет использоваться в качестве вспомогательного.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38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68A3839-FC04-30F2-2110-4102C632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7CF5F-8E55-2557-5406-8D091E93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Возникающая подзадача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Подготовка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4899F5-8313-DE61-F588-96BECD715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1) Получение верных и ложных источников рентгеновского излучения из оптического обзора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Отбор признаков в двух обзорах</a:t>
            </a:r>
          </a:p>
          <a:p>
            <a:r>
              <a:rPr lang="en-US" dirty="0">
                <a:solidFill>
                  <a:schemeClr val="bg1"/>
                </a:solidFill>
              </a:rPr>
              <a:t>X-match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Получение целевой метки для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соотнесенных объектов  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2) Получение выборки из верных и неверных соответствий объектов двух целевых каталогов.</a:t>
            </a:r>
          </a:p>
        </p:txBody>
      </p:sp>
    </p:spTree>
    <p:extLst>
      <p:ext uri="{BB962C8B-B14F-4D97-AF65-F5344CB8AC3E}">
        <p14:creationId xmlns:p14="http://schemas.microsoft.com/office/powerpoint/2010/main" val="67505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E544268-069D-8CC4-B7AE-49AA31EE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FC475-0551-D316-1646-E5EDC11C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Подготовка данных: Отбор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0644F-41A7-99D7-D45B-BFAB207A3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Признаки для 3 каталогов </a:t>
            </a:r>
            <a:r>
              <a:rPr lang="en-US" dirty="0">
                <a:solidFill>
                  <a:schemeClr val="bg1"/>
                </a:solidFill>
              </a:rPr>
              <a:t>Chandra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Pan-STARRS</a:t>
            </a:r>
            <a:r>
              <a:rPr lang="ru-RU" dirty="0">
                <a:solidFill>
                  <a:schemeClr val="bg1"/>
                </a:solidFill>
              </a:rPr>
              <a:t>, 4</a:t>
            </a:r>
            <a:r>
              <a:rPr lang="en-US" dirty="0">
                <a:solidFill>
                  <a:schemeClr val="bg1"/>
                </a:solidFill>
              </a:rPr>
              <a:t>XMM: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Pan-STARRS </a:t>
            </a:r>
            <a:r>
              <a:rPr lang="ru-RU" dirty="0">
                <a:solidFill>
                  <a:schemeClr val="bg1"/>
                </a:solidFill>
              </a:rPr>
              <a:t>и 4</a:t>
            </a:r>
            <a:r>
              <a:rPr lang="en-US" dirty="0">
                <a:solidFill>
                  <a:schemeClr val="bg1"/>
                </a:solidFill>
              </a:rPr>
              <a:t>XMM: </a:t>
            </a:r>
            <a:r>
              <a:rPr lang="ru-RU" dirty="0">
                <a:solidFill>
                  <a:schemeClr val="bg1"/>
                </a:solidFill>
              </a:rPr>
              <a:t>Для первоначальной модели было решено оставить признаки локализации (</a:t>
            </a:r>
            <a:r>
              <a:rPr lang="en-US" dirty="0">
                <a:solidFill>
                  <a:schemeClr val="bg1"/>
                </a:solidFill>
              </a:rPr>
              <a:t>RA, DEC, POS_ERR</a:t>
            </a:r>
            <a:r>
              <a:rPr lang="ru-RU" dirty="0">
                <a:solidFill>
                  <a:schemeClr val="bg1"/>
                </a:solidFill>
              </a:rPr>
              <a:t>),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характеристики излучения </a:t>
            </a:r>
            <a:r>
              <a:rPr lang="en-US" dirty="0">
                <a:solidFill>
                  <a:schemeClr val="bg1"/>
                </a:solidFill>
              </a:rPr>
              <a:t>(Flux) </a:t>
            </a:r>
            <a:r>
              <a:rPr lang="ru-RU" dirty="0">
                <a:solidFill>
                  <a:schemeClr val="bg1"/>
                </a:solidFill>
              </a:rPr>
              <a:t>а также флаги для дальнейшего фильтрации объектов.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Chandra: </a:t>
            </a:r>
            <a:r>
              <a:rPr lang="ru-RU" dirty="0">
                <a:solidFill>
                  <a:schemeClr val="bg1"/>
                </a:solidFill>
              </a:rPr>
              <a:t>Из данного каталога нам необходимы лишь координаты на космической сфере (</a:t>
            </a:r>
            <a:r>
              <a:rPr lang="en-US" dirty="0">
                <a:solidFill>
                  <a:schemeClr val="bg1"/>
                </a:solidFill>
              </a:rPr>
              <a:t>RA</a:t>
            </a:r>
            <a:r>
              <a:rPr lang="ru-RU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DEC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7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AED966-B9E5-1502-CE83-335BE9D5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02" y="0"/>
            <a:ext cx="12206802" cy="69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83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E544268-069D-8CC4-B7AE-49AA31EE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FC475-0551-D316-1646-E5EDC11C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Подготовка данных: </a:t>
            </a:r>
            <a:r>
              <a:rPr lang="en-US" dirty="0">
                <a:solidFill>
                  <a:schemeClr val="bg1"/>
                </a:solidFill>
              </a:rPr>
              <a:t>X-match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0644F-41A7-99D7-D45B-BFAB207A3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Были использованы сторонние ресурсы для объединения каждого объекта из первого каталога с каждым объектом из второго каталога с расстояниями между менее 30 секунд.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82EFD9-2D80-3676-3D0D-B9E6EB797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83" y="1610789"/>
            <a:ext cx="5245834" cy="309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9ABF0-CDAF-7B8F-A6D4-64B181A71FAC}"/>
              </a:ext>
            </a:extLst>
          </p:cNvPr>
          <p:cNvSpPr txBox="1"/>
          <p:nvPr/>
        </p:nvSpPr>
        <p:spPr>
          <a:xfrm>
            <a:off x="5236726" y="4001294"/>
            <a:ext cx="1718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 = const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902116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AC2B3FD-E59D-ADCE-578A-5317257F9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D55FE8-CBE0-E2E1-46B6-18F2AAF10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31" y="3988681"/>
            <a:ext cx="4318729" cy="25442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A2C66-2CD0-F974-7931-7C342188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73" y="365126"/>
            <a:ext cx="11434439" cy="1107622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Подготовка данных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  <a:r>
              <a:rPr lang="ru-RU" sz="3600" dirty="0">
                <a:solidFill>
                  <a:schemeClr val="bg1"/>
                </a:solidFill>
              </a:rPr>
              <a:t> Отбор верных оптических объектов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FE8E42-4D87-67B8-0631-3885F3399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895"/>
            <a:ext cx="10515600" cy="2175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Нужно для каждой пары соотнесенных объектов определить, являются ли они одним объектом в разных обзорах. Для этого начнем отбор только верных из всех пар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r>
              <a:rPr lang="ru-RU" dirty="0">
                <a:solidFill>
                  <a:schemeClr val="bg1"/>
                </a:solidFill>
              </a:rPr>
              <a:t>Определим радиус доверия</a:t>
            </a:r>
          </a:p>
          <a:p>
            <a:pPr marL="514350" indent="-514350">
              <a:buAutoNum type="arabicParenR"/>
            </a:pPr>
            <a:r>
              <a:rPr lang="ru-RU" dirty="0">
                <a:solidFill>
                  <a:schemeClr val="bg1"/>
                </a:solidFill>
              </a:rPr>
              <a:t>Выберем все </a:t>
            </a: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ru-RU" dirty="0">
                <a:solidFill>
                  <a:schemeClr val="bg1"/>
                </a:solidFill>
              </a:rPr>
              <a:t>хорошие</a:t>
            </a:r>
            <a:r>
              <a:rPr lang="en-US" dirty="0">
                <a:solidFill>
                  <a:schemeClr val="bg1"/>
                </a:solidFill>
              </a:rPr>
              <a:t>”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ru-RU" dirty="0">
                <a:solidFill>
                  <a:schemeClr val="bg1"/>
                </a:solidFill>
              </a:rPr>
              <a:t>плохие</a:t>
            </a:r>
            <a:r>
              <a:rPr lang="en-US" dirty="0">
                <a:solidFill>
                  <a:schemeClr val="bg1"/>
                </a:solidFill>
              </a:rPr>
              <a:t>”</a:t>
            </a:r>
            <a:r>
              <a:rPr lang="ru-RU" dirty="0">
                <a:solidFill>
                  <a:schemeClr val="bg1"/>
                </a:solidFill>
              </a:rPr>
              <a:t> оптические объекты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E27369-309E-7D09-9C1D-C886692DF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20" y="4217276"/>
            <a:ext cx="5731411" cy="1983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5C203-A023-8C9B-653F-7BAE95C043D1}"/>
              </a:ext>
            </a:extLst>
          </p:cNvPr>
          <p:cNvSpPr txBox="1"/>
          <p:nvPr/>
        </p:nvSpPr>
        <p:spPr>
          <a:xfrm>
            <a:off x="8863986" y="5972152"/>
            <a:ext cx="11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 = </a:t>
            </a:r>
            <a:r>
              <a:rPr lang="en-US" b="1" dirty="0" err="1"/>
              <a:t>r_false</a:t>
            </a:r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DE110-5FA0-2DD5-E9F2-2C4ACD1F5E8C}"/>
              </a:ext>
            </a:extLst>
          </p:cNvPr>
          <p:cNvSpPr txBox="1"/>
          <p:nvPr/>
        </p:nvSpPr>
        <p:spPr>
          <a:xfrm>
            <a:off x="8433785" y="3864288"/>
            <a:ext cx="189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Правда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CEFBC-D5B9-7502-6352-7206F4A60480}"/>
              </a:ext>
            </a:extLst>
          </p:cNvPr>
          <p:cNvSpPr txBox="1"/>
          <p:nvPr/>
        </p:nvSpPr>
        <p:spPr>
          <a:xfrm>
            <a:off x="9982046" y="3864288"/>
            <a:ext cx="189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Ложь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33F183-2D14-8A76-4AF2-B2D81D27FFC9}"/>
              </a:ext>
            </a:extLst>
          </p:cNvPr>
          <p:cNvSpPr txBox="1"/>
          <p:nvPr/>
        </p:nvSpPr>
        <p:spPr>
          <a:xfrm>
            <a:off x="7294431" y="4846885"/>
            <a:ext cx="189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accent5">
                    <a:lumMod val="75000"/>
                  </a:schemeClr>
                </a:solidFill>
              </a:rPr>
              <a:t>Выброс</a:t>
            </a:r>
          </a:p>
        </p:txBody>
      </p:sp>
    </p:spTree>
    <p:extLst>
      <p:ext uri="{BB962C8B-B14F-4D97-AF65-F5344CB8AC3E}">
        <p14:creationId xmlns:p14="http://schemas.microsoft.com/office/powerpoint/2010/main" val="3740484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C0F2EA4-8796-1F81-7B25-8B98AEFD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FB1B6-B477-9840-F212-56B0277B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Подзадача: объединение с </a:t>
            </a:r>
            <a:r>
              <a:rPr lang="en-US" dirty="0">
                <a:solidFill>
                  <a:schemeClr val="bg1"/>
                </a:solidFill>
              </a:rPr>
              <a:t>4XMM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E2E8D5-D664-CDC4-78FD-DE346818F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9115"/>
            <a:ext cx="10515600" cy="37178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1) </a:t>
            </a:r>
            <a:r>
              <a:rPr lang="ru-RU" dirty="0">
                <a:solidFill>
                  <a:schemeClr val="bg1"/>
                </a:solidFill>
              </a:rPr>
              <a:t>С помощью </a:t>
            </a:r>
            <a:r>
              <a:rPr lang="en-US" dirty="0">
                <a:solidFill>
                  <a:schemeClr val="bg1"/>
                </a:solidFill>
              </a:rPr>
              <a:t>X-match </a:t>
            </a:r>
            <a:r>
              <a:rPr lang="ru-RU" dirty="0">
                <a:solidFill>
                  <a:schemeClr val="bg1"/>
                </a:solidFill>
              </a:rPr>
              <a:t>объединяем с каталогом 4</a:t>
            </a:r>
            <a:r>
              <a:rPr lang="en-US" dirty="0">
                <a:solidFill>
                  <a:schemeClr val="bg1"/>
                </a:solidFill>
              </a:rPr>
              <a:t>XMM </a:t>
            </a:r>
            <a:r>
              <a:rPr lang="ru-RU" dirty="0">
                <a:solidFill>
                  <a:schemeClr val="bg1"/>
                </a:solidFill>
              </a:rPr>
              <a:t>«хорошие» оптические объекты и получаем положительный класс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2) </a:t>
            </a:r>
            <a:r>
              <a:rPr lang="ru-RU" dirty="0">
                <a:solidFill>
                  <a:schemeClr val="bg1"/>
                </a:solidFill>
              </a:rPr>
              <a:t>Аналогично объединяем неверные источники из оптического каталога с 4</a:t>
            </a:r>
            <a:r>
              <a:rPr lang="en-US" dirty="0">
                <a:solidFill>
                  <a:schemeClr val="bg1"/>
                </a:solidFill>
              </a:rPr>
              <a:t>XMM </a:t>
            </a:r>
            <a:r>
              <a:rPr lang="ru-RU" dirty="0">
                <a:solidFill>
                  <a:schemeClr val="bg1"/>
                </a:solidFill>
              </a:rPr>
              <a:t>и получаем отрицательный класс.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Таким образом получилась выборка соответствий между </a:t>
            </a:r>
            <a:r>
              <a:rPr lang="en-US" dirty="0">
                <a:solidFill>
                  <a:schemeClr val="bg1"/>
                </a:solidFill>
              </a:rPr>
              <a:t>Pan-STARRS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4XMM </a:t>
            </a:r>
            <a:r>
              <a:rPr lang="ru-RU" dirty="0">
                <a:solidFill>
                  <a:schemeClr val="bg1"/>
                </a:solidFill>
              </a:rPr>
              <a:t>с заранее заданной точностью.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63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78F63DF-2F13-5F43-9110-6474270DE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16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F2834-2832-6110-CCC3-A450602D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Базовая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56C222-9899-A872-1FEE-F76E35E4F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6668"/>
            <a:ext cx="10515600" cy="3930912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Для базовой модели было выбрано следующее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ru-RU" dirty="0">
                <a:solidFill>
                  <a:schemeClr val="bg1"/>
                </a:solidFill>
              </a:rPr>
              <a:t>Данные, полученные из подзадачи</a:t>
            </a:r>
          </a:p>
          <a:p>
            <a:r>
              <a:rPr lang="ru-RU" dirty="0">
                <a:solidFill>
                  <a:schemeClr val="bg1"/>
                </a:solidFill>
              </a:rPr>
              <a:t>Метод градиентного бустинга с решающим деревом.</a:t>
            </a:r>
          </a:p>
          <a:p>
            <a:r>
              <a:rPr lang="ru-RU" dirty="0">
                <a:solidFill>
                  <a:schemeClr val="bg1"/>
                </a:solidFill>
              </a:rPr>
              <a:t>Будет использоваться </a:t>
            </a:r>
            <a:r>
              <a:rPr lang="en-US" dirty="0">
                <a:solidFill>
                  <a:schemeClr val="bg1"/>
                </a:solidFill>
              </a:rPr>
              <a:t>CatBoost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54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ED8C911-B534-4C33-5774-4133820D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16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485C-2270-9052-F62D-AE2244AB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Проведенные эксперименты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765A0-9918-0388-FBC7-F31DFD5A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423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2448D-3008-2828-8E86-874D6868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19492-D8E2-A180-92D2-EFBFC2D53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F7ADF9-9980-28FE-4444-6B508E49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50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DDDF018-C952-E6B2-4EBD-E75B45349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A75B6-8999-5B37-EF12-A32C3D26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6D4270-2304-5455-6230-62356AB6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Проведено исследование базового алгоритма </a:t>
            </a:r>
            <a:r>
              <a:rPr lang="en-US" dirty="0">
                <a:solidFill>
                  <a:schemeClr val="bg1"/>
                </a:solidFill>
              </a:rPr>
              <a:t>NWAY</a:t>
            </a:r>
          </a:p>
          <a:p>
            <a:r>
              <a:rPr lang="ru-RU" dirty="0">
                <a:solidFill>
                  <a:schemeClr val="bg1"/>
                </a:solidFill>
              </a:rPr>
              <a:t>Подготовлены данные для обучения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Построен алгоритм для подготовки табличных данных</a:t>
            </a:r>
          </a:p>
          <a:p>
            <a:r>
              <a:rPr lang="ru-RU" dirty="0">
                <a:solidFill>
                  <a:schemeClr val="bg1"/>
                </a:solidFill>
              </a:rPr>
              <a:t>Выбрана базовая модель.</a:t>
            </a:r>
          </a:p>
        </p:txBody>
      </p:sp>
    </p:spTree>
    <p:extLst>
      <p:ext uri="{BB962C8B-B14F-4D97-AF65-F5344CB8AC3E}">
        <p14:creationId xmlns:p14="http://schemas.microsoft.com/office/powerpoint/2010/main" val="1044281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84CE7-83D2-A0EF-14BB-1D56D21CB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84DCA6-02C1-2C78-14F0-28AD02FC1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DBE58-410C-99E1-EA10-D0703A45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5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D42B600-1BD9-7AAE-C494-39B3B8ADC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CD9323-C97C-3F9F-01D7-7C581A2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Планы на будущее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E7634A-38EB-28D2-18C5-3B9A5C973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1825625"/>
            <a:ext cx="10270724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Провести тесты с базовой моделью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Рассмотреть другие алгоритмы, возможно, из глубокого обучения</a:t>
            </a:r>
          </a:p>
          <a:p>
            <a:r>
              <a:rPr lang="ru-RU" dirty="0">
                <a:solidFill>
                  <a:schemeClr val="bg1"/>
                </a:solidFill>
              </a:rPr>
              <a:t>Перенести реализацию с двух каталогов на множество каталогов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Провести процедуру корреляции для больших каталогов и оценить эффективность (точность, время работы) </a:t>
            </a:r>
          </a:p>
        </p:txBody>
      </p:sp>
    </p:spTree>
    <p:extLst>
      <p:ext uri="{BB962C8B-B14F-4D97-AF65-F5344CB8AC3E}">
        <p14:creationId xmlns:p14="http://schemas.microsoft.com/office/powerpoint/2010/main" val="2934324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71CABF-54A8-6929-7F73-4DA63DA3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6DE9D5-6CC4-FFD7-8025-1BA56067B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65B90-D2BD-2D60-93DA-BB9C8F1A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1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225EA5-30CA-EA59-85D5-6D25AEA48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54049F-71BD-6233-3CFF-8EA3E87C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495C7-5225-75E6-3BE7-F4AF69E15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Изучаются космические обзоры в разных спектральных диапазонов.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Диапазонов большое множество (рентген, оптический, инфракрасный, ультрафиолетовый)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Размеры обзоров варьируются от 200 тыс. до 10 млрд. объектов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Каждый обзор имеет свою ошибку локализации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В каждом отдельном обзоре имеются свои характерные признаки, интересные для дальнейшего анализа источника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научиться сопоставлять объекты из разных обзоров.</a:t>
            </a:r>
          </a:p>
        </p:txBody>
      </p:sp>
    </p:spTree>
    <p:extLst>
      <p:ext uri="{BB962C8B-B14F-4D97-AF65-F5344CB8AC3E}">
        <p14:creationId xmlns:p14="http://schemas.microsoft.com/office/powerpoint/2010/main" val="20991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F2E5959-CDC2-3CEC-D7AD-86984C174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5B8CB-A0F7-4D43-36BA-45C80B12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3CE14-43EE-BA2B-6CC3-987E96906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0172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NWAY // (https://github.com/JohannesBuchner/nway)</a:t>
            </a: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neue-haas-grotesk-display"/>
              </a:rPr>
              <a:t>Machine Learning. A Probabilistic Perspective. By </a:t>
            </a:r>
            <a:r>
              <a:rPr lang="en-US" b="1" i="0" strike="noStrike" dirty="0">
                <a:solidFill>
                  <a:schemeClr val="bg1"/>
                </a:solidFill>
                <a:effectLst/>
                <a:latin typeface="neue-haas-grotesk-display"/>
              </a:rPr>
              <a:t>Kevin P. Murphy.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neue-haas-grotesk-display"/>
              </a:rPr>
              <a:t>Градиентный </a:t>
            </a:r>
            <a:r>
              <a:rPr lang="ru-RU" b="1" i="0" dirty="0" err="1">
                <a:solidFill>
                  <a:schemeClr val="bg1"/>
                </a:solidFill>
                <a:effectLst/>
                <a:latin typeface="neue-haas-grotesk-display"/>
              </a:rPr>
              <a:t>бустинг</a:t>
            </a:r>
            <a:r>
              <a:rPr lang="ru-RU" b="1" dirty="0">
                <a:solidFill>
                  <a:schemeClr val="bg1"/>
                </a:solidFill>
                <a:latin typeface="neue-haas-grotesk-display"/>
              </a:rPr>
              <a:t>.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neue-haas-grotesk-display"/>
              </a:rPr>
              <a:t>Cross Entropy // (https://academy.yandex.ru/handbook/ml/)</a:t>
            </a:r>
            <a:r>
              <a:rPr lang="ru-RU" b="1" i="0" dirty="0">
                <a:solidFill>
                  <a:schemeClr val="bg1"/>
                </a:solidFill>
                <a:effectLst/>
                <a:latin typeface="neue-haas-grotesk-display"/>
              </a:rPr>
              <a:t> </a:t>
            </a:r>
          </a:p>
          <a:p>
            <a:r>
              <a:rPr lang="ru-RU" b="1" dirty="0">
                <a:solidFill>
                  <a:schemeClr val="bg1"/>
                </a:solidFill>
                <a:latin typeface="neue-haas-grotesk-display"/>
              </a:rPr>
              <a:t>Подготовка тестовых данных </a:t>
            </a:r>
            <a:r>
              <a:rPr lang="en-US" b="1" dirty="0">
                <a:solidFill>
                  <a:schemeClr val="bg1"/>
                </a:solidFill>
                <a:latin typeface="neue-haas-grotesk-display"/>
              </a:rPr>
              <a:t>// </a:t>
            </a:r>
            <a:r>
              <a:rPr lang="ru-RU" b="1" i="0" dirty="0">
                <a:solidFill>
                  <a:schemeClr val="bg1"/>
                </a:solidFill>
                <a:effectLst/>
                <a:latin typeface="neue-haas-grotesk-display"/>
              </a:rPr>
              <a:t>Создание выборки оптических компаньонов и обьектов поля </a:t>
            </a:r>
            <a:r>
              <a:rPr lang="ru-RU" b="1" dirty="0">
                <a:solidFill>
                  <a:schemeClr val="bg1"/>
                </a:solidFill>
                <a:latin typeface="neue-haas-grotesk-display"/>
              </a:rPr>
              <a:t>М. Бельведерский</a:t>
            </a:r>
            <a:endParaRPr lang="en-US" b="1" i="0" dirty="0">
              <a:solidFill>
                <a:schemeClr val="bg1"/>
              </a:solidFill>
              <a:effectLst/>
              <a:latin typeface="neue-haas-grotesk-display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62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E27493-3557-7F64-B740-E373406C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03125-D111-0238-EE74-4A7F90AA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8DE0C-14FA-8F40-942D-007CF62A9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81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15126921-6950-574C-15F0-EAB5DE77A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1E425B-37BE-373B-9F20-A12DA827A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75" y="1267584"/>
            <a:ext cx="8691837" cy="473605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BF78-E06B-FDD1-7DB2-EEB2FC77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DBDB4-42D6-30C2-5AA7-9D4B68B375AC}"/>
              </a:ext>
            </a:extLst>
          </p:cNvPr>
          <p:cNvSpPr txBox="1"/>
          <p:nvPr/>
        </p:nvSpPr>
        <p:spPr>
          <a:xfrm>
            <a:off x="1394085" y="4946754"/>
            <a:ext cx="4107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Область на небе в одном обзоре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9DE48-6405-3221-127A-A10F53575BD1}"/>
              </a:ext>
            </a:extLst>
          </p:cNvPr>
          <p:cNvSpPr txBox="1"/>
          <p:nvPr/>
        </p:nvSpPr>
        <p:spPr>
          <a:xfrm>
            <a:off x="6690611" y="4946754"/>
            <a:ext cx="399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Та же область в другом обзоре</a:t>
            </a:r>
          </a:p>
        </p:txBody>
      </p:sp>
    </p:spTree>
    <p:extLst>
      <p:ext uri="{BB962C8B-B14F-4D97-AF65-F5344CB8AC3E}">
        <p14:creationId xmlns:p14="http://schemas.microsoft.com/office/powerpoint/2010/main" val="210036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17F69BA-AC66-0D15-0E6A-3D1180D8B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B80EBA-A026-647A-C2E0-1732D66F2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75" y="1267584"/>
            <a:ext cx="8691837" cy="4736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DBDB4-42D6-30C2-5AA7-9D4B68B375AC}"/>
              </a:ext>
            </a:extLst>
          </p:cNvPr>
          <p:cNvSpPr txBox="1"/>
          <p:nvPr/>
        </p:nvSpPr>
        <p:spPr>
          <a:xfrm>
            <a:off x="1394085" y="4946754"/>
            <a:ext cx="4107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Область на небе в одном обзоре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9DE48-6405-3221-127A-A10F53575BD1}"/>
              </a:ext>
            </a:extLst>
          </p:cNvPr>
          <p:cNvSpPr txBox="1"/>
          <p:nvPr/>
        </p:nvSpPr>
        <p:spPr>
          <a:xfrm>
            <a:off x="6690611" y="4946754"/>
            <a:ext cx="399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Та же область в другом обзоре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8637298-837C-C1E4-3E89-57F912DECFC2}"/>
              </a:ext>
            </a:extLst>
          </p:cNvPr>
          <p:cNvCxnSpPr/>
          <p:nvPr/>
        </p:nvCxnSpPr>
        <p:spPr>
          <a:xfrm>
            <a:off x="3642610" y="2488367"/>
            <a:ext cx="5801193" cy="239843"/>
          </a:xfrm>
          <a:prstGeom prst="straightConnector1">
            <a:avLst/>
          </a:prstGeom>
          <a:ln w="1111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5D0DB8-FEF2-0C7D-0FC2-F7C16A1DA177}"/>
              </a:ext>
            </a:extLst>
          </p:cNvPr>
          <p:cNvCxnSpPr>
            <a:cxnSpLocks/>
          </p:cNvCxnSpPr>
          <p:nvPr/>
        </p:nvCxnSpPr>
        <p:spPr>
          <a:xfrm flipV="1">
            <a:off x="3492708" y="3852472"/>
            <a:ext cx="5801194" cy="209862"/>
          </a:xfrm>
          <a:prstGeom prst="straightConnector1">
            <a:avLst/>
          </a:prstGeom>
          <a:ln w="1016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5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D187A-7320-EDAC-1B84-9759EB1F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Каталоги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C1A22B-3F90-15A8-FA13-2A3CFC6D7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56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2BCCB-DB39-765E-DE8E-9A9CBD5E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(</a:t>
            </a:r>
            <a:r>
              <a:rPr lang="en-US" dirty="0"/>
              <a:t>HMXB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3A6251-B780-1449-C6F2-6FD41A2F0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27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89D067-A0C5-A21E-AA13-0F564F74A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6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314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2855</TotalTime>
  <Words>1153</Words>
  <Application>Microsoft Office PowerPoint</Application>
  <PresentationFormat>Широкоэкранный</PresentationFormat>
  <Paragraphs>185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neue-haas-grotesk-display</vt:lpstr>
      <vt:lpstr>Times New Roman</vt:lpstr>
      <vt:lpstr>Wingdings</vt:lpstr>
      <vt:lpstr>YS Text</vt:lpstr>
      <vt:lpstr>Тема Office</vt:lpstr>
      <vt:lpstr>Исследование моделей машинного обучения для ассоциации космических объектов из различных спектральных диапазонов.</vt:lpstr>
      <vt:lpstr>План доклада</vt:lpstr>
      <vt:lpstr>Презентация PowerPoint</vt:lpstr>
      <vt:lpstr>Введение</vt:lpstr>
      <vt:lpstr>Презентация PowerPoint</vt:lpstr>
      <vt:lpstr>Презентация PowerPoint</vt:lpstr>
      <vt:lpstr>Каталоги</vt:lpstr>
      <vt:lpstr> (HMXB)</vt:lpstr>
      <vt:lpstr>Презентация PowerPoint</vt:lpstr>
      <vt:lpstr>Актуальность</vt:lpstr>
      <vt:lpstr>Постановка задачи</vt:lpstr>
      <vt:lpstr>Постановка задачи</vt:lpstr>
      <vt:lpstr>Презентация PowerPoint</vt:lpstr>
      <vt:lpstr>Обзор существующих методов – NWAY</vt:lpstr>
      <vt:lpstr>Обзор данных. Оптический диапазон</vt:lpstr>
      <vt:lpstr>Обзор данных. Рентгеновский диапазон</vt:lpstr>
      <vt:lpstr>Обзор данных. Рентгеновский диапазон</vt:lpstr>
      <vt:lpstr>Обзор данных. Каталоги</vt:lpstr>
      <vt:lpstr>Обзор методов. Кросс-энтропия </vt:lpstr>
      <vt:lpstr>Обзор методов. Градиентный бустинг</vt:lpstr>
      <vt:lpstr>Градиентный бустинг</vt:lpstr>
      <vt:lpstr>Презентация PowerPoint</vt:lpstr>
      <vt:lpstr>Что было сделано</vt:lpstr>
      <vt:lpstr>Анализ метода NWAY</vt:lpstr>
      <vt:lpstr>Графики NWAY</vt:lpstr>
      <vt:lpstr>NWAY</vt:lpstr>
      <vt:lpstr>План решения наиболее простой задачи</vt:lpstr>
      <vt:lpstr>Возникающая подзадача: Подготовка данных</vt:lpstr>
      <vt:lpstr>Подготовка данных: Отбор признаков</vt:lpstr>
      <vt:lpstr>Подготовка данных: X-match</vt:lpstr>
      <vt:lpstr>Подготовка данных: Отбор верных оптических объектов</vt:lpstr>
      <vt:lpstr>Подзадача: объединение с 4XMM</vt:lpstr>
      <vt:lpstr>Базовая модель</vt:lpstr>
      <vt:lpstr>Проведенные эксперименты</vt:lpstr>
      <vt:lpstr>Результаты</vt:lpstr>
      <vt:lpstr>Результаты</vt:lpstr>
      <vt:lpstr>Планы</vt:lpstr>
      <vt:lpstr>Планы на будущее</vt:lpstr>
      <vt:lpstr>Литература</vt:lpstr>
      <vt:lpstr>Литература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моделей машинного обучения для ассоциации космических объектов из различных спектральных диапазонов.</dc:title>
  <dc:creator>Kirill Tearo</dc:creator>
  <cp:lastModifiedBy>Kirill Tearo</cp:lastModifiedBy>
  <cp:revision>29</cp:revision>
  <dcterms:created xsi:type="dcterms:W3CDTF">2022-11-25T11:41:52Z</dcterms:created>
  <dcterms:modified xsi:type="dcterms:W3CDTF">2022-12-07T17:42:23Z</dcterms:modified>
</cp:coreProperties>
</file>